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91" r:id="rId2"/>
    <p:sldId id="279" r:id="rId3"/>
    <p:sldId id="282" r:id="rId4"/>
    <p:sldId id="290" r:id="rId5"/>
    <p:sldId id="287" r:id="rId6"/>
    <p:sldId id="292" r:id="rId7"/>
    <p:sldId id="293" r:id="rId8"/>
    <p:sldId id="294" r:id="rId9"/>
    <p:sldId id="295" r:id="rId10"/>
    <p:sldId id="296" r:id="rId11"/>
    <p:sldId id="297" r:id="rId12"/>
    <p:sldId id="298" r:id="rId13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6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109" d="100"/>
          <a:sy n="109" d="100"/>
        </p:scale>
        <p:origin x="114" y="174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4C6E1-AF92-4FB7-A013-0B520EBC30AE}" type="datetimeFigureOut">
              <a:rPr lang="en-US"/>
              <a:t>6/17/2023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2D9BF-D574-4807-B36C-9E2A025BE82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6792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10850-0874-4A61-99B4-D613C5E8D9EA}" type="datetimeFigureOut">
              <a:rPr lang="en-US"/>
              <a:t>6/17/2023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1EC53-F507-411E-9ADC-FBCFECE09D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8182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 bwMode="hidden">
          <a:xfrm>
            <a:off x="0" y="1905001"/>
            <a:ext cx="12188825" cy="214825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>
              <a:lnSpc>
                <a:spcPct val="90000"/>
              </a:lnSpc>
            </a:pPr>
            <a:endParaRPr sz="320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>
            <a:lvl1pPr algn="ctr">
              <a:defRPr sz="4400" cap="all" normalizeH="0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8883" y="4140200"/>
            <a:ext cx="9751060" cy="1016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6/17/2023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1524000"/>
            <a:ext cx="9751060" cy="1992597"/>
          </a:xfrm>
        </p:spPr>
        <p:txBody>
          <a:bodyPr anchor="b" anchorCtr="0">
            <a:noAutofit/>
          </a:bodyPr>
          <a:lstStyle>
            <a:lvl1pPr algn="ctr">
              <a:defRPr sz="4400" b="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3632200"/>
            <a:ext cx="9751060" cy="1016000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6/17/2023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162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 baseline="0"/>
            </a:lvl6pPr>
            <a:lvl7pPr marL="2669581">
              <a:defRPr sz="1400" baseline="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6/17/2023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162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7559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6/17/2023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6/17/2023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white">
          <a:xfrm>
            <a:off x="507868" y="482600"/>
            <a:ext cx="6602280" cy="584200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3" y="1905000"/>
            <a:ext cx="5180251" cy="17272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-1115"/>
            <a:ext cx="6093594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9" y="482601"/>
            <a:ext cx="5077859" cy="5862706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133" y="3733800"/>
            <a:ext cx="5180251" cy="172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 descr="&#10;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8" y="482600"/>
            <a:ext cx="6602281" cy="5842001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63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669581">
              <a:defRPr baseline="0"/>
            </a:lvl6pPr>
            <a:lvl7pPr marL="2669581">
              <a:defRPr baseline="0"/>
            </a:lvl7pPr>
            <a:lvl8pPr marL="2669581">
              <a:defRPr baseline="0"/>
            </a:lvl8pPr>
            <a:lvl9pPr marL="2669581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6/17/2023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40043" y="482599"/>
            <a:ext cx="1843982" cy="5791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162" y="482599"/>
            <a:ext cx="9040045" cy="5791201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6/17/2023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1219200"/>
          </a:xfrm>
          <a:prstGeom prst="rect">
            <a:avLst/>
          </a:prstGeom>
          <a:effectLst/>
        </p:spPr>
        <p:txBody>
          <a:bodyPr vert="horz" lIns="121899" tIns="60949" rIns="121899" bIns="60949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1"/>
            <a:ext cx="10360501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162" y="6375400"/>
            <a:ext cx="7414869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35324" y="6375400"/>
            <a:ext cx="1422030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B9B9059-F1D6-41D0-95CF-D21CAA096B3A}" type="datetimeFigureOut">
              <a:rPr lang="en-US"/>
              <a:pPr/>
              <a:t>6/17/2023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41760" y="6375400"/>
            <a:ext cx="832903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82" r:id="rId10"/>
    <p:sldLayoutId id="2147483678" r:id="rId11"/>
    <p:sldLayoutId id="214748367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1218987" rtl="0" eaLnBrk="1" latinLnBrk="0" hangingPunct="1">
        <a:lnSpc>
          <a:spcPct val="90000"/>
        </a:lnSpc>
        <a:spcBef>
          <a:spcPts val="1600"/>
        </a:spcBef>
        <a:buClr>
          <a:schemeClr val="tx2"/>
        </a:buClr>
        <a:buSzPct val="9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90000"/>
        <a:buFont typeface="Cambria" pitchFamily="18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9C8BE-EA6F-414D-788E-F01932A6B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9F9F9-6234-5AF4-AACE-5E7F7D52F4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1745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dirty="0"/>
              <a:t>“I shall not be moved.”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Psalm 16:7,8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871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807914-343D-03AA-C56A-ED5E67B21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612" y="228600"/>
            <a:ext cx="2434683" cy="3810000"/>
          </a:xfrm>
          <a:prstGeom prst="rect">
            <a:avLst/>
          </a:prstGeom>
        </p:spPr>
      </p:pic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A8A2F7A-D2FA-B7CD-6B27-6F9CF401D78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6688" r="6688"/>
          <a:stretch>
            <a:fillRect/>
          </a:stretch>
        </p:blipFill>
        <p:spPr>
          <a:xfrm>
            <a:off x="303212" y="1991882"/>
            <a:ext cx="3833943" cy="4426527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133" y="762000"/>
            <a:ext cx="5180251" cy="5486400"/>
          </a:xfrm>
        </p:spPr>
        <p:txBody>
          <a:bodyPr>
            <a:normAutofit/>
          </a:bodyPr>
          <a:lstStyle/>
          <a:p>
            <a:r>
              <a:rPr lang="en-US" sz="4000" dirty="0"/>
              <a:t>Fully armed warrior has weapon in right hand and shield in his left.</a:t>
            </a:r>
          </a:p>
          <a:p>
            <a:r>
              <a:rPr lang="en-US" sz="4000" dirty="0"/>
              <a:t>The person to the right of a king would have the privilege of defending him</a:t>
            </a:r>
          </a:p>
        </p:txBody>
      </p:sp>
    </p:spTree>
    <p:extLst>
      <p:ext uri="{BB962C8B-B14F-4D97-AF65-F5344CB8AC3E}">
        <p14:creationId xmlns:p14="http://schemas.microsoft.com/office/powerpoint/2010/main" val="3632661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65742" y="674077"/>
            <a:ext cx="5180251" cy="5715000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/>
              <a:t>The Lord take up His position at someone’s right hand…</a:t>
            </a:r>
          </a:p>
          <a:p>
            <a:r>
              <a:rPr lang="en-US" sz="4000" dirty="0"/>
              <a:t>He is in a position to offer defense with His shield – Psalm  109:31</a:t>
            </a:r>
          </a:p>
          <a:p>
            <a:r>
              <a:rPr lang="en-US" sz="4000" dirty="0"/>
              <a:t>Psalm 62:5,6 “He only is my rock and my salvation; He is my defense; I shall not be moved.”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038416-AE86-7F59-24DB-49F3138F886C}"/>
              </a:ext>
            </a:extLst>
          </p:cNvPr>
          <p:cNvSpPr/>
          <p:nvPr/>
        </p:nvSpPr>
        <p:spPr>
          <a:xfrm>
            <a:off x="515859" y="3531577"/>
            <a:ext cx="2875595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The</a:t>
            </a:r>
          </a:p>
          <a:p>
            <a:pPr algn="ctr"/>
            <a:r>
              <a:rPr lang="en-US" sz="8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Lord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20A52B-3AD6-A6F5-C99D-376F2B4747B9}"/>
              </a:ext>
            </a:extLst>
          </p:cNvPr>
          <p:cNvSpPr/>
          <p:nvPr/>
        </p:nvSpPr>
        <p:spPr>
          <a:xfrm>
            <a:off x="3334836" y="1295400"/>
            <a:ext cx="191071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18031935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812800"/>
          </a:xfrm>
        </p:spPr>
        <p:txBody>
          <a:bodyPr/>
          <a:lstStyle/>
          <a:p>
            <a:r>
              <a:rPr lang="en-US" sz="4400" dirty="0"/>
              <a:t>HE LISTENED TO THE LORD’S COUNSEL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524000"/>
            <a:ext cx="10360501" cy="4749801"/>
          </a:xfrm>
        </p:spPr>
        <p:txBody>
          <a:bodyPr>
            <a:normAutofit/>
          </a:bodyPr>
          <a:lstStyle/>
          <a:p>
            <a:r>
              <a:rPr lang="en-US" sz="3200" dirty="0"/>
              <a:t>Psalm 16:7 “the Lord who as given me counsel”</a:t>
            </a:r>
          </a:p>
          <a:p>
            <a:r>
              <a:rPr lang="en-US" sz="3200" dirty="0"/>
              <a:t>His Refuge- Psalm 16:1 “in You I put my trust”</a:t>
            </a:r>
          </a:p>
          <a:p>
            <a:r>
              <a:rPr lang="en-US" sz="3200" dirty="0"/>
              <a:t>His Highest Good – Psalm 16:2 “My goodness is nothing apart from You”</a:t>
            </a:r>
          </a:p>
          <a:p>
            <a:r>
              <a:rPr lang="en-US" sz="3200" dirty="0"/>
              <a:t>His Choice Portion- Psalm 16:5 “You are the portion of my inheritance”</a:t>
            </a:r>
          </a:p>
          <a:p>
            <a:r>
              <a:rPr lang="en-US" sz="3200" dirty="0"/>
              <a:t>His Heart Instructs him during the night – Psalm 16:7</a:t>
            </a:r>
            <a:r>
              <a:rPr lang="en-US" sz="3200" i="1" dirty="0"/>
              <a:t>b</a:t>
            </a:r>
            <a:r>
              <a:rPr lang="en-US" sz="3200" dirty="0"/>
              <a:t>; 1:2,3</a:t>
            </a:r>
          </a:p>
        </p:txBody>
      </p:sp>
    </p:spTree>
    <p:extLst>
      <p:ext uri="{BB962C8B-B14F-4D97-AF65-F5344CB8AC3E}">
        <p14:creationId xmlns:p14="http://schemas.microsoft.com/office/powerpoint/2010/main" val="17952197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304800"/>
            <a:ext cx="10360501" cy="812800"/>
          </a:xfrm>
        </p:spPr>
        <p:txBody>
          <a:bodyPr/>
          <a:lstStyle/>
          <a:p>
            <a:r>
              <a:rPr lang="en-US" sz="4400" dirty="0"/>
              <a:t>The wisdom that is from above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117600"/>
            <a:ext cx="10360501" cy="54356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James 3:17  Divine wisdom from God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False, Sensual wisdom – James 3:15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It is PURE  --- The Other is SENSUAL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It is PEACEABLE --- The Other is full of STRIFE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It is GENTLE --- The Other is overbearing, self-seeking</a:t>
            </a:r>
          </a:p>
        </p:txBody>
      </p:sp>
    </p:spTree>
    <p:extLst>
      <p:ext uri="{BB962C8B-B14F-4D97-AF65-F5344CB8AC3E}">
        <p14:creationId xmlns:p14="http://schemas.microsoft.com/office/powerpoint/2010/main" val="38397161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304800"/>
            <a:ext cx="10360501" cy="812800"/>
          </a:xfrm>
        </p:spPr>
        <p:txBody>
          <a:bodyPr/>
          <a:lstStyle/>
          <a:p>
            <a:r>
              <a:rPr lang="en-US" sz="4400" dirty="0"/>
              <a:t>The wisdom that is from above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1" y="1219200"/>
            <a:ext cx="10360501" cy="5435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200" dirty="0"/>
              <a:t>It is EASY TO BE ENTREATED --- The Other is obstinate, incapable of persuasion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It is FULL OF MERCY –-- The Other is unforgiving, unkind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It is FULL OF GOOD FRUITS --- The Other evil fruits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It is WITHOUT PARTIALITY --- The Other is a respecter of persons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It is WITHOUT HYPOCRISY --- The Other boasts and lies against the truth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LISTEN TO HIM – Proverbs 15:32,33; 18:15</a:t>
            </a:r>
          </a:p>
        </p:txBody>
      </p:sp>
    </p:spTree>
    <p:extLst>
      <p:ext uri="{BB962C8B-B14F-4D97-AF65-F5344CB8AC3E}">
        <p14:creationId xmlns:p14="http://schemas.microsoft.com/office/powerpoint/2010/main" val="17122332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1" y="381000"/>
            <a:ext cx="10360501" cy="1117600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None blessed who walk in counsel of the ungodly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1" y="1600200"/>
            <a:ext cx="10360501" cy="4826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Psalm 1:1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The godly do not:  WALK, STAND or SIT in the way of the WICKED, way of SINNERS nor SIT in the SEAT OF MOCKERS!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Instead, they reflect on the Lord in their WALKING, STANDING and SITTING – Deuteronomy 6:7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When we QUIT listening to God, the inevitable will  happen – we will FALL AWAY!</a:t>
            </a:r>
          </a:p>
        </p:txBody>
      </p:sp>
    </p:spTree>
    <p:extLst>
      <p:ext uri="{BB962C8B-B14F-4D97-AF65-F5344CB8AC3E}">
        <p14:creationId xmlns:p14="http://schemas.microsoft.com/office/powerpoint/2010/main" val="33328300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1" y="381000"/>
            <a:ext cx="10360501" cy="1117600"/>
          </a:xfrm>
        </p:spPr>
        <p:txBody>
          <a:bodyPr>
            <a:normAutofit/>
          </a:bodyPr>
          <a:lstStyle/>
          <a:p>
            <a:r>
              <a:rPr lang="en-US" sz="6000" dirty="0"/>
              <a:t>His conscience was clear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1" y="1600200"/>
            <a:ext cx="10360501" cy="4826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Psalm 16:7 “My heart also instructs me in the night seasons.” 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His conscience told him he had done the right thing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Romans 2:14 “accuses or excuses"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Repeated violation of conscience will cause it to cease its proper function – 1 Timothy 4:2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1 John 3:21 - "our heart will not condemn us" </a:t>
            </a:r>
          </a:p>
        </p:txBody>
      </p:sp>
    </p:spTree>
    <p:extLst>
      <p:ext uri="{BB962C8B-B14F-4D97-AF65-F5344CB8AC3E}">
        <p14:creationId xmlns:p14="http://schemas.microsoft.com/office/powerpoint/2010/main" val="270599934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1" y="381000"/>
            <a:ext cx="10360501" cy="1117600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conscience isn’t a safe guide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1" y="1600200"/>
            <a:ext cx="10360501" cy="4826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Acts 24:16; 26:9 “a conscience without offense toward God and men..”  “ I myself thought I must do many things contrary to the name of Jesus of Nazareth.” 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Man’s Heart is Deceitful – Jeremiah 17:9,10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He Cannot Guide Himself – Jeremiah 10:23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Must ALWAYS LISTEN TO GOD’S COUNSEL!</a:t>
            </a:r>
          </a:p>
        </p:txBody>
      </p:sp>
    </p:spTree>
    <p:extLst>
      <p:ext uri="{BB962C8B-B14F-4D97-AF65-F5344CB8AC3E}">
        <p14:creationId xmlns:p14="http://schemas.microsoft.com/office/powerpoint/2010/main" val="35534608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4212" y="381000"/>
            <a:ext cx="10896599" cy="762000"/>
          </a:xfrm>
        </p:spPr>
        <p:txBody>
          <a:bodyPr>
            <a:noAutofit/>
          </a:bodyPr>
          <a:lstStyle/>
          <a:p>
            <a:r>
              <a:rPr lang="en-US" sz="4400" dirty="0"/>
              <a:t>Constantly kept god in his mind’s eye</a:t>
            </a:r>
            <a:endParaRPr lang="en-US" sz="24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1" y="1143000"/>
            <a:ext cx="10360501" cy="52832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Psalm 16:8 “ I have set the Lord always before me”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Sad when we are so caught up in the world’s activities that we never think of GOD except at the assemblies of the church!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Psalm 16:11 “show me the path of life; In Your presence is fullness of joy”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Matthew 10:28-31 “the very hairs of your head are all numbered.” 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We cannot treat God Casually, Contemptibly or Carelessly- Isaiah 26:8,9</a:t>
            </a:r>
          </a:p>
        </p:txBody>
      </p:sp>
    </p:spTree>
    <p:extLst>
      <p:ext uri="{BB962C8B-B14F-4D97-AF65-F5344CB8AC3E}">
        <p14:creationId xmlns:p14="http://schemas.microsoft.com/office/powerpoint/2010/main" val="32583891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4212" y="381000"/>
            <a:ext cx="10896599" cy="1447800"/>
          </a:xfrm>
        </p:spPr>
        <p:txBody>
          <a:bodyPr>
            <a:noAutofit/>
          </a:bodyPr>
          <a:lstStyle/>
          <a:p>
            <a:r>
              <a:rPr lang="en-US" sz="6600" dirty="0"/>
              <a:t>“we shall not be moved”</a:t>
            </a:r>
            <a:endParaRPr lang="en-US" sz="40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2" y="2209800"/>
            <a:ext cx="10360501" cy="3530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1 Corinthians 15:58 NKJV 58 “Therefore, my beloved brethren, be steadfast, immovable, always abounding in the work of the Lord, knowing that your labor is not in vain in the Lord.”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Galatians 6:9 NKJV 9 “And let us not grow weary while doing good, for in due season we shall reap if we do not lose heart.”</a:t>
            </a:r>
          </a:p>
        </p:txBody>
      </p:sp>
    </p:spTree>
    <p:extLst>
      <p:ext uri="{BB962C8B-B14F-4D97-AF65-F5344CB8AC3E}">
        <p14:creationId xmlns:p14="http://schemas.microsoft.com/office/powerpoint/2010/main" val="39509378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d Radial 16x9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4895.potx" id="{50B211C3-0308-4A23-B662-EA2AE6F4DF70}" vid="{1581190B-70AB-4E5E-B6DA-D42AF0078983}"/>
    </a:ext>
  </a:extLst>
</a:theme>
</file>

<file path=ppt/theme/theme2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Red radial lines presentation (widescreen)</Template>
  <TotalTime>175</TotalTime>
  <Words>637</Words>
  <Application>Microsoft Office PowerPoint</Application>
  <PresentationFormat>Custom</PresentationFormat>
  <Paragraphs>54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Cambria</vt:lpstr>
      <vt:lpstr>Red Radial 16x9</vt:lpstr>
      <vt:lpstr>PowerPoint Presentation</vt:lpstr>
      <vt:lpstr>“I shall not be moved.”</vt:lpstr>
      <vt:lpstr>PowerPoint Presentation</vt:lpstr>
      <vt:lpstr>PowerPoint Presentation</vt:lpstr>
      <vt:lpstr>HE LISTENED TO THE LORD’S COUNSEL</vt:lpstr>
      <vt:lpstr>The wisdom that is from above</vt:lpstr>
      <vt:lpstr>The wisdom that is from above</vt:lpstr>
      <vt:lpstr>None blessed who walk in counsel of the ungodly</vt:lpstr>
      <vt:lpstr>His conscience was clear</vt:lpstr>
      <vt:lpstr>conscience isn’t a safe guide</vt:lpstr>
      <vt:lpstr>Constantly kept god in his mind’s eye</vt:lpstr>
      <vt:lpstr>“we shall not be moved”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11</cp:revision>
  <dcterms:created xsi:type="dcterms:W3CDTF">2023-06-17T22:03:44Z</dcterms:created>
  <dcterms:modified xsi:type="dcterms:W3CDTF">2023-06-18T00:59:20Z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